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2" r:id="rId4"/>
    <p:sldId id="263" r:id="rId5"/>
    <p:sldId id="261" r:id="rId6"/>
    <p:sldId id="259" r:id="rId7"/>
    <p:sldId id="266" r:id="rId8"/>
    <p:sldId id="267" r:id="rId9"/>
    <p:sldId id="271" r:id="rId10"/>
    <p:sldId id="269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00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7/15/19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7/15/19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7/15/19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7/15/19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7/15/19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7/15/19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7/15/19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7/15/19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7/15/19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7/15/19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7/15/19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7/15/19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55A3-140F-41F2-BDE4-1082DBA59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Introduction to      1 Peter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9A36B-7A0B-4142-9B64-B1E9642C6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1643" y="4389120"/>
            <a:ext cx="7179011" cy="10698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altLang="ja-JP" sz="6000" b="1" dirty="0">
                <a:latin typeface="Lantinghei SC Heavy" panose="02000000000000000000" pitchFamily="2" charset="-122"/>
                <a:ea typeface="KaiTi" panose="02010609060101010101" pitchFamily="49" charset="-122"/>
              </a:rPr>
              <a:t>             </a:t>
            </a:r>
          </a:p>
          <a:p>
            <a:pPr algn="ctr"/>
            <a:r>
              <a:rPr lang="en-US" altLang="ja-JP" sz="24000" b="1" dirty="0">
                <a:latin typeface="Lantinghei SC Heavy" panose="02000000000000000000" pitchFamily="2" charset="-122"/>
                <a:ea typeface="KaiTi" panose="02010609060101010101" pitchFamily="49" charset="-122"/>
              </a:rPr>
              <a:t> </a:t>
            </a:r>
            <a:r>
              <a:rPr lang="ja-JP" altLang="en-US" sz="32000" b="1">
                <a:solidFill>
                  <a:srgbClr val="0070C0"/>
                </a:solidFill>
                <a:latin typeface="Lantinghei SC Demibold" panose="02000000000000000000" pitchFamily="2" charset="-122"/>
                <a:ea typeface="+mj-ea"/>
              </a:rPr>
              <a:t>彼得前書介紹</a:t>
            </a:r>
          </a:p>
          <a:p>
            <a:pPr algn="ctr"/>
            <a:endParaRPr lang="ja-JP" altLang="en-US" sz="24000" b="1">
              <a:solidFill>
                <a:srgbClr val="0070C0"/>
              </a:solidFill>
              <a:latin typeface="Lantinghei SC Demibold" panose="02000000000000000000" pitchFamily="2" charset="-122"/>
              <a:ea typeface="KaiTi" panose="02010609060101010101" pitchFamily="49" charset="-122"/>
            </a:endParaRPr>
          </a:p>
          <a:p>
            <a:endParaRPr lang="en-US" dirty="0">
              <a:latin typeface="+mj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891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C54AC-BF4B-46B6-83F3-08E32BA3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peter: themes in the letter</a:t>
            </a:r>
            <a:br>
              <a:rPr lang="en-US" dirty="0"/>
            </a:br>
            <a:r>
              <a:rPr lang="ja-JP" altLang="en-US" sz="4000" b="1">
                <a:solidFill>
                  <a:srgbClr val="0070C0"/>
                </a:solidFill>
              </a:rPr>
              <a:t>彼得前書</a:t>
            </a:r>
            <a:r>
              <a:rPr lang="zh-Hant" altLang="en-US" sz="4000" b="1" dirty="0">
                <a:solidFill>
                  <a:srgbClr val="0070C0"/>
                </a:solidFill>
              </a:rPr>
              <a:t>：</a:t>
            </a:r>
            <a:r>
              <a:rPr lang="ja-JP" altLang="en-US" sz="4000" b="1">
                <a:solidFill>
                  <a:srgbClr val="0070C0"/>
                </a:solidFill>
              </a:rPr>
              <a:t>書信裡的主題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DB22E-2AC2-4296-A65A-7B018C29C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In the context of suffering / trials…</a:t>
            </a:r>
            <a:r>
              <a:rPr lang="zh-Hant" altLang="en-US" sz="2400" b="1" dirty="0"/>
              <a:t>  </a:t>
            </a:r>
            <a:r>
              <a:rPr lang="ja-JP" altLang="en-US" sz="2400" b="1">
                <a:solidFill>
                  <a:schemeClr val="accent2"/>
                </a:solidFill>
              </a:rPr>
              <a:t>在受苦</a:t>
            </a:r>
            <a:r>
              <a:rPr lang="zh-Hant" altLang="en-US" sz="2400" b="1" dirty="0">
                <a:solidFill>
                  <a:schemeClr val="accent2"/>
                </a:solidFill>
              </a:rPr>
              <a:t>／</a:t>
            </a:r>
            <a:r>
              <a:rPr lang="ja-JP" altLang="en-US" sz="2400" b="1">
                <a:solidFill>
                  <a:schemeClr val="accent2"/>
                </a:solidFill>
              </a:rPr>
              <a:t>試煉的背景下</a:t>
            </a:r>
            <a:r>
              <a:rPr lang="en-US" sz="2400" b="1" dirty="0">
                <a:solidFill>
                  <a:schemeClr val="accent2"/>
                </a:solidFill>
              </a:rPr>
              <a:t>…</a:t>
            </a:r>
          </a:p>
          <a:p>
            <a:pPr lvl="1"/>
            <a:r>
              <a:rPr lang="en-US" dirty="0"/>
              <a:t>Purpose and joy </a:t>
            </a:r>
            <a:r>
              <a:rPr lang="ja-JP" altLang="en-US" b="1">
                <a:solidFill>
                  <a:schemeClr val="accent2"/>
                </a:solidFill>
              </a:rPr>
              <a:t>目的及喜樂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		</a:t>
            </a:r>
            <a:r>
              <a:rPr lang="ja-JP" altLang="en-US" b="1"/>
              <a:t>彼前</a:t>
            </a:r>
            <a:r>
              <a:rPr lang="en-US" dirty="0"/>
              <a:t>Ch 1:6-8;  4:12-13</a:t>
            </a:r>
          </a:p>
          <a:p>
            <a:pPr lvl="1"/>
            <a:r>
              <a:rPr lang="en-US" dirty="0"/>
              <a:t>Anchor of a living hope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chemeClr val="accent2"/>
                </a:solidFill>
              </a:rPr>
              <a:t>活潑希望的錨點</a:t>
            </a:r>
            <a:r>
              <a:rPr lang="en-US" dirty="0"/>
              <a:t> 	</a:t>
            </a:r>
            <a:r>
              <a:rPr lang="ja-JP" altLang="en-US" b="1"/>
              <a:t>彼前</a:t>
            </a:r>
            <a:r>
              <a:rPr lang="en-US" dirty="0"/>
              <a:t>Ch 1:3, 13, 21;  3:15</a:t>
            </a:r>
          </a:p>
          <a:p>
            <a:pPr lvl="1"/>
            <a:r>
              <a:rPr lang="en-US" dirty="0"/>
              <a:t>Call to holiness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chemeClr val="accent2"/>
                </a:solidFill>
              </a:rPr>
              <a:t>蒙召成聖</a:t>
            </a:r>
            <a:r>
              <a:rPr lang="en-US" dirty="0"/>
              <a:t> 		</a:t>
            </a:r>
            <a:r>
              <a:rPr lang="ja-JP" altLang="en-US" b="1"/>
              <a:t>彼前</a:t>
            </a:r>
            <a:r>
              <a:rPr lang="en-US" dirty="0"/>
              <a:t>Ch 1:15-16, 22; 2:1, 11;  3:8</a:t>
            </a:r>
          </a:p>
          <a:p>
            <a:r>
              <a:rPr lang="en-US" b="1" dirty="0"/>
              <a:t>Identity:  living stones of the living cornerstone</a:t>
            </a:r>
            <a:r>
              <a:rPr lang="zh-Hant" altLang="en-US" b="1" dirty="0"/>
              <a:t> </a:t>
            </a:r>
            <a:r>
              <a:rPr lang="ja-JP" altLang="en-US" b="1">
                <a:solidFill>
                  <a:schemeClr val="accent2"/>
                </a:solidFill>
              </a:rPr>
              <a:t>身份</a:t>
            </a:r>
            <a:r>
              <a:rPr lang="zh-Hant" altLang="en-US" b="1" dirty="0">
                <a:solidFill>
                  <a:schemeClr val="accent2"/>
                </a:solidFill>
              </a:rPr>
              <a:t>：</a:t>
            </a:r>
            <a:r>
              <a:rPr lang="ja-JP" altLang="en-US" b="1">
                <a:solidFill>
                  <a:schemeClr val="accent2"/>
                </a:solidFill>
              </a:rPr>
              <a:t>活的房角石所產生的活石</a:t>
            </a:r>
            <a:r>
              <a:rPr lang="en-US" dirty="0"/>
              <a:t>	</a:t>
            </a:r>
            <a:r>
              <a:rPr lang="ja-JP" altLang="en-US" sz="1800" b="1"/>
              <a:t>彼前</a:t>
            </a:r>
            <a:r>
              <a:rPr lang="en-US" sz="1800" dirty="0"/>
              <a:t>Ch 2:4-10</a:t>
            </a:r>
            <a:endParaRPr lang="en-US" dirty="0"/>
          </a:p>
          <a:p>
            <a:r>
              <a:rPr lang="en-US" sz="2400" b="1" dirty="0"/>
              <a:t>Following in Christ’s example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ja-JP" altLang="en-US" sz="2400" b="1">
                <a:solidFill>
                  <a:schemeClr val="accent2"/>
                </a:solidFill>
              </a:rPr>
              <a:t>跟隨基督的榜樣</a:t>
            </a:r>
          </a:p>
          <a:p>
            <a:pPr lvl="1"/>
            <a:r>
              <a:rPr lang="en-US" dirty="0"/>
              <a:t>Submission	</a:t>
            </a:r>
            <a:r>
              <a:rPr lang="ja-JP" altLang="en-US" b="1">
                <a:solidFill>
                  <a:schemeClr val="accent2"/>
                </a:solidFill>
              </a:rPr>
              <a:t>順服</a:t>
            </a:r>
            <a:r>
              <a:rPr lang="en-US" dirty="0"/>
              <a:t>		</a:t>
            </a:r>
            <a:r>
              <a:rPr lang="ja-JP" altLang="en-US" b="1"/>
              <a:t>彼前</a:t>
            </a:r>
            <a:r>
              <a:rPr lang="en-US" dirty="0"/>
              <a:t>Ch 2:13 – 3:7</a:t>
            </a:r>
          </a:p>
          <a:p>
            <a:pPr lvl="1"/>
            <a:r>
              <a:rPr lang="en-US" dirty="0"/>
              <a:t>Suffering	</a:t>
            </a:r>
            <a:r>
              <a:rPr lang="ja-JP" altLang="en-US" b="1">
                <a:solidFill>
                  <a:schemeClr val="accent2"/>
                </a:solidFill>
              </a:rPr>
              <a:t>受苦</a:t>
            </a:r>
            <a:r>
              <a:rPr lang="en-US" dirty="0"/>
              <a:t>		</a:t>
            </a:r>
            <a:r>
              <a:rPr lang="ja-JP" altLang="en-US" b="1"/>
              <a:t>彼前</a:t>
            </a:r>
            <a:r>
              <a:rPr lang="en-US" dirty="0"/>
              <a:t>Ch 3:8-17</a:t>
            </a:r>
          </a:p>
          <a:p>
            <a:pPr lvl="1"/>
            <a:r>
              <a:rPr lang="en-US" dirty="0"/>
              <a:t>Service	</a:t>
            </a:r>
            <a:r>
              <a:rPr lang="ja-JP" altLang="en-US" b="1">
                <a:solidFill>
                  <a:schemeClr val="accent2"/>
                </a:solidFill>
              </a:rPr>
              <a:t>服事</a:t>
            </a:r>
            <a:r>
              <a:rPr lang="zh-Hant" altLang="en-US" b="1" dirty="0">
                <a:solidFill>
                  <a:schemeClr val="accent2"/>
                </a:solidFill>
              </a:rPr>
              <a:t>                        </a:t>
            </a:r>
            <a:r>
              <a:rPr lang="ja-JP" altLang="en-US" b="1"/>
              <a:t>彼前</a:t>
            </a:r>
            <a:r>
              <a:rPr lang="en-US" dirty="0"/>
              <a:t>Ch 4:8-11;  5:2-3</a:t>
            </a:r>
          </a:p>
        </p:txBody>
      </p:sp>
    </p:spTree>
    <p:extLst>
      <p:ext uri="{BB962C8B-B14F-4D97-AF65-F5344CB8AC3E}">
        <p14:creationId xmlns:p14="http://schemas.microsoft.com/office/powerpoint/2010/main" val="228550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4834-B1AB-4BE6-8D9C-088A9FD0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 to 1 peter </a:t>
            </a:r>
            <a:r>
              <a:rPr lang="ja-JP" altLang="en-US" b="1">
                <a:solidFill>
                  <a:srgbClr val="0070C0"/>
                </a:solidFill>
              </a:rPr>
              <a:t>彼得前書引言</a:t>
            </a:r>
            <a:br>
              <a:rPr lang="ja-JP" altLang="en-US"/>
            </a:b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369FF-F137-4ADF-B7CD-4AA683F5E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10058400" cy="396914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i="1" dirty="0"/>
              <a:t>Peter, an apostle of Jesus Christ, to the pilgrims of the Dispersion in Pontus, Galatia, Cappadocia, Asia, and Bithynia,</a:t>
            </a:r>
            <a:r>
              <a:rPr lang="en-US" i="1" baseline="30000" dirty="0"/>
              <a:t> </a:t>
            </a:r>
            <a:r>
              <a:rPr lang="en-US" i="1" dirty="0"/>
              <a:t>elect according to the foreknowledge of God the Father, in sanctification of the Spirit, for obedience and sprinkling of the blood of Jesus Christ:   Grace to you and peace be multiplied.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i="1" dirty="0"/>
              <a:t>						                    1 Peter 1:1-2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b="1">
                <a:solidFill>
                  <a:srgbClr val="005800"/>
                </a:solidFill>
                <a:latin typeface="Lantinghei SC Demibold" panose="02000000000000000000" pitchFamily="2" charset="-122"/>
              </a:rPr>
              <a:t>耶穌基督的使徒</a:t>
            </a:r>
            <a:r>
              <a:rPr lang="ja-JP" altLang="en-US" b="1" u="sng">
                <a:solidFill>
                  <a:srgbClr val="005800"/>
                </a:solidFill>
                <a:latin typeface="Lantinghei SC Demibold" panose="02000000000000000000" pitchFamily="2" charset="-122"/>
              </a:rPr>
              <a:t>彼得</a:t>
            </a:r>
            <a:r>
              <a:rPr lang="ja-JP" altLang="en-US" b="1">
                <a:solidFill>
                  <a:srgbClr val="005800"/>
                </a:solidFill>
                <a:latin typeface="Lantinghei SC Demibold" panose="02000000000000000000" pitchFamily="2" charset="-122"/>
              </a:rPr>
              <a:t>、寫信給那分散在</a:t>
            </a:r>
            <a:r>
              <a:rPr lang="ja-JP" altLang="en-US" b="1" u="sng">
                <a:solidFill>
                  <a:srgbClr val="005800"/>
                </a:solidFill>
                <a:latin typeface="Lantinghei SC Demibold" panose="02000000000000000000" pitchFamily="2" charset="-122"/>
              </a:rPr>
              <a:t>本都</a:t>
            </a:r>
            <a:r>
              <a:rPr lang="ja-JP" altLang="en-US" b="1">
                <a:solidFill>
                  <a:srgbClr val="005800"/>
                </a:solidFill>
                <a:latin typeface="Lantinghei SC Demibold" panose="02000000000000000000" pitchFamily="2" charset="-122"/>
              </a:rPr>
              <a:t>、</a:t>
            </a:r>
            <a:r>
              <a:rPr lang="ja-JP" altLang="en-US" b="1" u="sng">
                <a:solidFill>
                  <a:srgbClr val="005800"/>
                </a:solidFill>
                <a:latin typeface="Lantinghei SC Demibold" panose="02000000000000000000" pitchFamily="2" charset="-122"/>
              </a:rPr>
              <a:t>加拉太</a:t>
            </a:r>
            <a:r>
              <a:rPr lang="ja-JP" altLang="en-US" b="1">
                <a:solidFill>
                  <a:srgbClr val="005800"/>
                </a:solidFill>
                <a:latin typeface="Lantinghei SC Demibold" panose="02000000000000000000" pitchFamily="2" charset="-122"/>
              </a:rPr>
              <a:t>、</a:t>
            </a:r>
            <a:r>
              <a:rPr lang="ja-JP" altLang="en-US" b="1" u="sng">
                <a:solidFill>
                  <a:srgbClr val="005800"/>
                </a:solidFill>
                <a:latin typeface="Lantinghei SC Demibold" panose="02000000000000000000" pitchFamily="2" charset="-122"/>
              </a:rPr>
              <a:t>加帕多家</a:t>
            </a:r>
            <a:r>
              <a:rPr lang="ja-JP" altLang="en-US" b="1">
                <a:solidFill>
                  <a:srgbClr val="005800"/>
                </a:solidFill>
                <a:latin typeface="Lantinghei SC Demibold" panose="02000000000000000000" pitchFamily="2" charset="-122"/>
              </a:rPr>
              <a:t>、</a:t>
            </a:r>
            <a:r>
              <a:rPr lang="ja-JP" altLang="en-US" b="1" u="sng">
                <a:solidFill>
                  <a:srgbClr val="005800"/>
                </a:solidFill>
                <a:latin typeface="Lantinghei SC Demibold" panose="02000000000000000000" pitchFamily="2" charset="-122"/>
              </a:rPr>
              <a:t>亞西亞</a:t>
            </a:r>
            <a:r>
              <a:rPr lang="ja-JP" altLang="en-US" b="1">
                <a:solidFill>
                  <a:srgbClr val="005800"/>
                </a:solidFill>
                <a:latin typeface="Lantinghei SC Demibold" panose="02000000000000000000" pitchFamily="2" charset="-122"/>
              </a:rPr>
              <a:t>、</a:t>
            </a:r>
            <a:r>
              <a:rPr lang="ja-JP" altLang="en-US" b="1" u="sng">
                <a:solidFill>
                  <a:srgbClr val="005800"/>
                </a:solidFill>
                <a:latin typeface="Lantinghei SC Demibold" panose="02000000000000000000" pitchFamily="2" charset="-122"/>
              </a:rPr>
              <a:t>庇推尼</a:t>
            </a:r>
            <a:r>
              <a:rPr lang="ja-JP" altLang="en-US" b="1">
                <a:solidFill>
                  <a:srgbClr val="005800"/>
                </a:solidFill>
                <a:latin typeface="Lantinghei SC Demibold" panose="02000000000000000000" pitchFamily="2" charset="-122"/>
              </a:rPr>
              <a:t>寄居的． 就是照父　神的先見被揀選、藉著聖靈得成聖潔、以致順服耶穌基督、又蒙他血所灑的人．願恩惠平安、多多的加給你們。</a:t>
            </a:r>
            <a:r>
              <a:rPr lang="en-US" altLang="ja-JP" b="1" dirty="0">
                <a:solidFill>
                  <a:srgbClr val="0058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ja-JP" b="1">
                <a:solidFill>
                  <a:srgbClr val="005800"/>
                </a:solidFill>
                <a:latin typeface="Lantinghei SC Demibold" panose="02000000000000000000" pitchFamily="2" charset="-122"/>
              </a:rPr>
              <a:t>                                                                                                     </a:t>
            </a:r>
            <a:r>
              <a:rPr lang="ja-JP" altLang="en-US" b="1" u="sng">
                <a:solidFill>
                  <a:srgbClr val="005800"/>
                </a:solidFill>
                <a:latin typeface="Lantinghei SC Demibold" panose="02000000000000000000" pitchFamily="2" charset="-122"/>
              </a:rPr>
              <a:t>彼得</a:t>
            </a:r>
            <a:r>
              <a:rPr lang="ja-JP" altLang="en-US" b="1">
                <a:solidFill>
                  <a:srgbClr val="005800"/>
                </a:solidFill>
                <a:latin typeface="Lantinghei SC Demibold" panose="02000000000000000000" pitchFamily="2" charset="-122"/>
              </a:rPr>
              <a:t>前書</a:t>
            </a:r>
            <a:r>
              <a:rPr lang="en-US" altLang="ja-JP" b="1" dirty="0">
                <a:solidFill>
                  <a:srgbClr val="0058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1:1-2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00580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                                                                                                  </a:t>
            </a:r>
          </a:p>
          <a:p>
            <a:pPr marL="0" indent="0">
              <a:buNone/>
            </a:pPr>
            <a:endParaRPr lang="en-US" altLang="ja-JP" b="1" dirty="0">
              <a:solidFill>
                <a:srgbClr val="005800"/>
              </a:solidFill>
            </a:endParaRP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80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4834-B1AB-4BE6-8D9C-088A9FD0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Introduction to 1 peter</a:t>
            </a:r>
            <a:br>
              <a:rPr lang="en-US" dirty="0"/>
            </a:br>
            <a:r>
              <a:rPr lang="ja-JP" altLang="en-US" sz="4400" b="1">
                <a:solidFill>
                  <a:srgbClr val="0070C0"/>
                </a:solidFill>
                <a:latin typeface="Lantinghei SC Demibold" panose="02000000000000000000" pitchFamily="2" charset="-122"/>
              </a:rPr>
              <a:t>彼得前書介紹</a:t>
            </a:r>
            <a:br>
              <a:rPr lang="ja-JP" altLang="en-US"/>
            </a:b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369FF-F137-4ADF-B7CD-4AA683F5E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Author </a:t>
            </a:r>
            <a:r>
              <a:rPr lang="ja-JP" altLang="en-US" sz="2800" b="1">
                <a:solidFill>
                  <a:schemeClr val="accent2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作者</a:t>
            </a:r>
            <a:endParaRPr lang="en-US" altLang="ja-JP" sz="2800" b="1" dirty="0">
              <a:solidFill>
                <a:schemeClr val="accent2"/>
              </a:solidFill>
              <a:latin typeface="MingLiU" panose="02020509000000000000" pitchFamily="49" charset="-120"/>
              <a:ea typeface="MingLiU" panose="02020509000000000000" pitchFamily="49" charset="-120"/>
            </a:endParaRPr>
          </a:p>
          <a:p>
            <a:r>
              <a:rPr lang="en-US" sz="2800" dirty="0"/>
              <a:t>Historical Context </a:t>
            </a:r>
            <a:r>
              <a:rPr lang="ja-JP" altLang="en-US" sz="2800" b="1">
                <a:solidFill>
                  <a:schemeClr val="accent2"/>
                </a:solidFill>
                <a:latin typeface="Microsoft Yi Baiti" panose="03000500000000000000" pitchFamily="66" charset="0"/>
                <a:ea typeface="MingLiU" panose="02020509000000000000" pitchFamily="49" charset="-120"/>
              </a:rPr>
              <a:t>歷史背景</a:t>
            </a:r>
            <a:endParaRPr lang="en-US" altLang="ja-JP" sz="2800" b="1" dirty="0">
              <a:solidFill>
                <a:schemeClr val="accent2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r>
              <a:rPr lang="en-US" sz="2800" dirty="0"/>
              <a:t>“to the pilgrims scattered” </a:t>
            </a:r>
            <a:r>
              <a:rPr lang="en-US" sz="2800" b="1" dirty="0">
                <a:solidFill>
                  <a:schemeClr val="accent2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“</a:t>
            </a:r>
            <a:r>
              <a:rPr lang="ja-JP" altLang="en-US" sz="2800" b="1">
                <a:solidFill>
                  <a:schemeClr val="accent2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寫給分散的跟寄居的</a:t>
            </a:r>
            <a:r>
              <a:rPr lang="en-US" altLang="ja-JP" sz="2800" b="1" dirty="0">
                <a:solidFill>
                  <a:schemeClr val="accent2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”</a:t>
            </a:r>
          </a:p>
          <a:p>
            <a:r>
              <a:rPr lang="en-US" sz="2800" dirty="0"/>
              <a:t>Themes in 1 Peter </a:t>
            </a:r>
            <a:r>
              <a:rPr lang="ja-JP" altLang="en-US" sz="2800" b="1" u="sng">
                <a:solidFill>
                  <a:schemeClr val="accent2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彼得</a:t>
            </a:r>
            <a:r>
              <a:rPr lang="ja-JP" altLang="en-US" sz="2800" b="1">
                <a:solidFill>
                  <a:schemeClr val="accent2"/>
                </a:solidFill>
                <a:latin typeface="MingLiU" panose="02020509000000000000" pitchFamily="49" charset="-120"/>
                <a:ea typeface="MingLiU" panose="02020509000000000000" pitchFamily="49" charset="-120"/>
              </a:rPr>
              <a:t>前書的主題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754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AAA1-DD15-4386-861C-B3A20FD0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1 peter – the author </a:t>
            </a:r>
            <a:br>
              <a:rPr lang="en-US" dirty="0"/>
            </a:br>
            <a:r>
              <a:rPr lang="ja-JP" altLang="en-US" sz="4400" b="1" dirty="0">
                <a:solidFill>
                  <a:srgbClr val="0070C0"/>
                </a:solidFill>
                <a:latin typeface="Lantinghei SC Demibold" panose="02000000000000000000" pitchFamily="2" charset="-122"/>
              </a:rPr>
              <a:t>彼得前書的作者</a:t>
            </a:r>
            <a:br>
              <a:rPr lang="ja-JP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268D-E0BC-43C1-84F9-C11FFE69F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1" y="2163353"/>
            <a:ext cx="11435938" cy="405079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Simon Peter </a:t>
            </a:r>
            <a:r>
              <a:rPr lang="ja-JP" altLang="en-US" sz="2800" b="1" dirty="0">
                <a:solidFill>
                  <a:schemeClr val="accent2"/>
                </a:solidFill>
                <a:latin typeface="Lantinghei SC Demibold" panose="02000000000000000000" pitchFamily="2" charset="-122"/>
              </a:rPr>
              <a:t>西門彼得</a:t>
            </a:r>
          </a:p>
          <a:p>
            <a:r>
              <a:rPr lang="en-US" dirty="0"/>
              <a:t>The man </a:t>
            </a:r>
            <a:r>
              <a:rPr lang="ja-JP" altLang="en-US" b="1" dirty="0">
                <a:solidFill>
                  <a:schemeClr val="accent2"/>
                </a:solidFill>
              </a:rPr>
              <a:t>這個人</a:t>
            </a:r>
            <a:r>
              <a:rPr lang="en-US" altLang="ja-JP" b="1" dirty="0">
                <a:solidFill>
                  <a:schemeClr val="accent2"/>
                </a:solidFill>
              </a:rPr>
              <a:t>		</a:t>
            </a:r>
            <a:r>
              <a:rPr lang="ja-JP" altLang="en-US" b="1" dirty="0"/>
              <a:t>太</a:t>
            </a:r>
            <a:r>
              <a:rPr lang="en-US" dirty="0"/>
              <a:t>Matt 4:18-20;  </a:t>
            </a:r>
            <a:r>
              <a:rPr lang="ja-JP" altLang="en-US" b="1" dirty="0"/>
              <a:t>約</a:t>
            </a:r>
            <a:r>
              <a:rPr lang="en-US" dirty="0"/>
              <a:t>John 1:35-41</a:t>
            </a:r>
            <a:endParaRPr lang="en-US" altLang="ja-JP" b="1" dirty="0">
              <a:solidFill>
                <a:schemeClr val="accent2"/>
              </a:solidFill>
            </a:endParaRPr>
          </a:p>
          <a:p>
            <a:r>
              <a:rPr lang="en-US" dirty="0"/>
              <a:t>The name:  “Peter”</a:t>
            </a:r>
            <a:r>
              <a:rPr lang="ja-JP" altLang="en-US" dirty="0"/>
              <a:t> </a:t>
            </a:r>
            <a:r>
              <a:rPr lang="ja-JP" altLang="en-US" b="1" u="sng" dirty="0">
                <a:solidFill>
                  <a:schemeClr val="accent2"/>
                </a:solidFill>
              </a:rPr>
              <a:t>彼得</a:t>
            </a:r>
            <a:r>
              <a:rPr lang="ja-JP" altLang="en-US" b="1" dirty="0">
                <a:solidFill>
                  <a:schemeClr val="accent2"/>
                </a:solidFill>
              </a:rPr>
              <a:t>這個名字</a:t>
            </a:r>
            <a:r>
              <a:rPr lang="en-US" altLang="ja-JP" b="1" dirty="0">
                <a:solidFill>
                  <a:schemeClr val="accent2"/>
                </a:solidFill>
              </a:rPr>
              <a:t>	</a:t>
            </a:r>
            <a:r>
              <a:rPr lang="ja-JP" altLang="en-US" b="1" dirty="0"/>
              <a:t>約</a:t>
            </a:r>
            <a:r>
              <a:rPr lang="en-US" dirty="0"/>
              <a:t>John 1:42; </a:t>
            </a:r>
            <a:r>
              <a:rPr lang="ja-JP" altLang="en-US" b="1" dirty="0"/>
              <a:t>太</a:t>
            </a:r>
            <a:r>
              <a:rPr lang="en-US" dirty="0"/>
              <a:t>Matt 16:17-19; </a:t>
            </a:r>
            <a:r>
              <a:rPr lang="ja-JP" altLang="en-US" b="1" dirty="0"/>
              <a:t>彼前</a:t>
            </a:r>
            <a:r>
              <a:rPr lang="en-US" dirty="0"/>
              <a:t>1 Peter 2:4-10</a:t>
            </a:r>
          </a:p>
          <a:p>
            <a:r>
              <a:rPr lang="en-US" dirty="0"/>
              <a:t>The experience</a:t>
            </a:r>
            <a:r>
              <a:rPr lang="ja-JP" altLang="en-US" dirty="0"/>
              <a:t> </a:t>
            </a:r>
            <a:r>
              <a:rPr lang="ja-JP" altLang="en-US" b="1" dirty="0">
                <a:solidFill>
                  <a:schemeClr val="accent2"/>
                </a:solidFill>
              </a:rPr>
              <a:t>經歷</a:t>
            </a:r>
            <a:r>
              <a:rPr lang="en-US" altLang="ja-JP" b="1" dirty="0">
                <a:solidFill>
                  <a:schemeClr val="accent2"/>
                </a:solidFill>
              </a:rPr>
              <a:t>                   </a:t>
            </a:r>
            <a:r>
              <a:rPr lang="ja-JP" altLang="en-US" b="1" dirty="0"/>
              <a:t>約</a:t>
            </a:r>
            <a:r>
              <a:rPr lang="en-US" dirty="0"/>
              <a:t>John 21:17-19</a:t>
            </a:r>
          </a:p>
          <a:p>
            <a:r>
              <a:rPr lang="en-US" dirty="0"/>
              <a:t>The role:  apostle 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</a:rPr>
              <a:t>身份</a:t>
            </a:r>
            <a:r>
              <a:rPr lang="ja-JP" altLang="en-US" b="1" dirty="0">
                <a:solidFill>
                  <a:schemeClr val="accent2"/>
                </a:solidFill>
              </a:rPr>
              <a:t>：使徒</a:t>
            </a:r>
            <a:r>
              <a:rPr lang="en-US" altLang="ja-JP" b="1" dirty="0">
                <a:solidFill>
                  <a:schemeClr val="accent2"/>
                </a:solidFill>
              </a:rPr>
              <a:t>    </a:t>
            </a:r>
            <a:r>
              <a:rPr lang="ja-JP" altLang="en-US" b="1" dirty="0"/>
              <a:t>彼前</a:t>
            </a:r>
            <a:r>
              <a:rPr lang="en-US" dirty="0"/>
              <a:t>1 Peter 1:1 </a:t>
            </a:r>
          </a:p>
          <a:p>
            <a:pPr lvl="1"/>
            <a:r>
              <a:rPr lang="en-US" dirty="0"/>
              <a:t>A witness </a:t>
            </a:r>
            <a:r>
              <a:rPr lang="ja-JP" altLang="en-US" b="1" dirty="0">
                <a:solidFill>
                  <a:schemeClr val="accent2"/>
                </a:solidFill>
              </a:rPr>
              <a:t>是個見證人</a:t>
            </a:r>
            <a:r>
              <a:rPr lang="en-US" altLang="ja-JP" b="1" dirty="0">
                <a:solidFill>
                  <a:schemeClr val="accent2"/>
                </a:solidFill>
              </a:rPr>
              <a:t>                    </a:t>
            </a:r>
            <a:r>
              <a:rPr lang="ja-JP" altLang="en-US" b="1" dirty="0"/>
              <a:t>彼前</a:t>
            </a:r>
            <a:r>
              <a:rPr lang="en-US" dirty="0"/>
              <a:t>1 Peter 5:1</a:t>
            </a:r>
          </a:p>
          <a:p>
            <a:pPr lvl="1"/>
            <a:r>
              <a:rPr lang="en-US" dirty="0"/>
              <a:t>A shepherd </a:t>
            </a:r>
            <a:r>
              <a:rPr lang="ja-JP" altLang="en-US" b="1" dirty="0">
                <a:solidFill>
                  <a:schemeClr val="accent2"/>
                </a:solidFill>
              </a:rPr>
              <a:t>是個牧者</a:t>
            </a:r>
            <a:r>
              <a:rPr lang="en-US" altLang="ja-JP" b="1" dirty="0">
                <a:solidFill>
                  <a:schemeClr val="accent2"/>
                </a:solidFill>
              </a:rPr>
              <a:t>                   </a:t>
            </a:r>
            <a:r>
              <a:rPr lang="en-US" dirty="0"/>
              <a:t> </a:t>
            </a:r>
            <a:r>
              <a:rPr lang="ja-JP" altLang="en-US" b="1" dirty="0"/>
              <a:t>彼前</a:t>
            </a:r>
            <a:r>
              <a:rPr lang="en-US" dirty="0"/>
              <a:t>1 Peter 5:2</a:t>
            </a:r>
          </a:p>
          <a:p>
            <a:pPr lvl="1"/>
            <a:r>
              <a:rPr lang="en-US" dirty="0"/>
              <a:t>A revealer </a:t>
            </a:r>
            <a:r>
              <a:rPr lang="ja-JP" altLang="en-US" b="1" dirty="0">
                <a:solidFill>
                  <a:schemeClr val="accent2"/>
                </a:solidFill>
              </a:rPr>
              <a:t>是個揭示者</a:t>
            </a:r>
            <a:r>
              <a:rPr lang="en-US" altLang="ja-JP" b="1" dirty="0">
                <a:solidFill>
                  <a:schemeClr val="accent2"/>
                </a:solidFill>
              </a:rPr>
              <a:t>                   </a:t>
            </a:r>
            <a:r>
              <a:rPr lang="ja-JP" altLang="en-US" b="1" dirty="0"/>
              <a:t>彼前</a:t>
            </a:r>
            <a:r>
              <a:rPr lang="en-US" dirty="0"/>
              <a:t>1 Peter 1:3-5, 2:4-10, 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38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AAA1-DD15-4386-861C-B3A20FD0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1 peter – historical context</a:t>
            </a:r>
            <a:br>
              <a:rPr lang="en-US" dirty="0"/>
            </a:br>
            <a:r>
              <a:rPr lang="ja-JP" altLang="en-US" sz="4400" b="1">
                <a:solidFill>
                  <a:srgbClr val="0070C0"/>
                </a:solidFill>
                <a:latin typeface="Lantinghei SC Demibold" panose="02000000000000000000" pitchFamily="2" charset="-122"/>
              </a:rPr>
              <a:t>彼得前書的歷史背景</a:t>
            </a:r>
            <a:br>
              <a:rPr lang="ja-JP" altLang="en-US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268D-E0BC-43C1-84F9-C11FFE69F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44" y="2367634"/>
            <a:ext cx="10677922" cy="40507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Peter’s letter in the New Testament timeline </a:t>
            </a:r>
            <a:r>
              <a:rPr lang="ja-JP" altLang="en-US" sz="2400" b="1">
                <a:solidFill>
                  <a:srgbClr val="0070C0"/>
                </a:solidFill>
              </a:rPr>
              <a:t>新約時間表裡的</a:t>
            </a:r>
            <a:r>
              <a:rPr lang="ja-JP" altLang="en-US" sz="2400" b="1" u="sng">
                <a:solidFill>
                  <a:srgbClr val="0070C0"/>
                </a:solidFill>
              </a:rPr>
              <a:t>彼得</a:t>
            </a:r>
            <a:r>
              <a:rPr lang="ja-JP" altLang="en-US" sz="2400" b="1">
                <a:solidFill>
                  <a:srgbClr val="0070C0"/>
                </a:solidFill>
              </a:rPr>
              <a:t>書信</a:t>
            </a:r>
          </a:p>
          <a:p>
            <a:pPr lvl="1"/>
            <a:r>
              <a:rPr lang="en-US" dirty="0"/>
              <a:t>One of the last letters (after Paul’s letters)</a:t>
            </a:r>
            <a:r>
              <a:rPr lang="ja-JP" altLang="en-US"/>
              <a:t> 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最末了的書信之一</a:t>
            </a:r>
            <a:r>
              <a:rPr lang="ja-JP" altLang="en-US" sz="1600" b="1">
                <a:solidFill>
                  <a:schemeClr val="accent2"/>
                </a:solidFill>
                <a:latin typeface="+mn-ea"/>
              </a:rPr>
              <a:t>（在</a:t>
            </a:r>
            <a:r>
              <a:rPr lang="ja-JP" altLang="en-US" sz="1600" b="1" u="sng">
                <a:solidFill>
                  <a:schemeClr val="accent2"/>
                </a:solidFill>
                <a:latin typeface="+mn-ea"/>
              </a:rPr>
              <a:t>保羅</a:t>
            </a:r>
            <a:r>
              <a:rPr lang="ja-JP" altLang="en-US" sz="1600" b="1">
                <a:solidFill>
                  <a:schemeClr val="accent2"/>
                </a:solidFill>
                <a:latin typeface="+mn-ea"/>
              </a:rPr>
              <a:t>書信之後</a:t>
            </a:r>
            <a:r>
              <a:rPr lang="zh-Hant" altLang="en-US" sz="1600" b="1" dirty="0">
                <a:solidFill>
                  <a:schemeClr val="accent2"/>
                </a:solidFill>
                <a:latin typeface="+mn-ea"/>
              </a:rPr>
              <a:t>）</a:t>
            </a:r>
            <a:endParaRPr lang="en-US" altLang="ja-JP" sz="1600" b="1" dirty="0">
              <a:solidFill>
                <a:schemeClr val="accent2"/>
              </a:solidFill>
              <a:latin typeface="+mn-ea"/>
            </a:endParaRPr>
          </a:p>
          <a:p>
            <a:pPr lvl="1"/>
            <a:r>
              <a:rPr lang="en-US" dirty="0"/>
              <a:t>Before Peter’s death under Nero (54-68 AD)</a:t>
            </a:r>
            <a:r>
              <a:rPr lang="ja-JP" altLang="en-US"/>
              <a:t> 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在</a:t>
            </a:r>
            <a:r>
              <a:rPr lang="ja-JP" altLang="en-US" b="1" u="sng">
                <a:solidFill>
                  <a:schemeClr val="accent2"/>
                </a:solidFill>
                <a:latin typeface="+mn-ea"/>
              </a:rPr>
              <a:t>彼得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死於</a:t>
            </a:r>
            <a:r>
              <a:rPr lang="ja-JP" altLang="en-US" b="1" u="sng">
                <a:solidFill>
                  <a:schemeClr val="accent2"/>
                </a:solidFill>
                <a:latin typeface="+mn-ea"/>
              </a:rPr>
              <a:t>尼錄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手下以前</a:t>
            </a:r>
            <a:r>
              <a:rPr lang="ja-JP" altLang="en-US" sz="1600" b="1">
                <a:solidFill>
                  <a:schemeClr val="accent2"/>
                </a:solidFill>
                <a:latin typeface="+mn-ea"/>
              </a:rPr>
              <a:t>（主後</a:t>
            </a:r>
            <a:r>
              <a:rPr lang="en-US" altLang="ja-JP" sz="1600" b="1" dirty="0">
                <a:solidFill>
                  <a:schemeClr val="accent2"/>
                </a:solidFill>
                <a:latin typeface="+mn-ea"/>
              </a:rPr>
              <a:t>54-68</a:t>
            </a:r>
            <a:r>
              <a:rPr lang="ja-JP" altLang="en-US" sz="1600" b="1">
                <a:solidFill>
                  <a:schemeClr val="accent2"/>
                </a:solidFill>
                <a:latin typeface="+mn-ea"/>
              </a:rPr>
              <a:t>年）</a:t>
            </a:r>
            <a:endParaRPr lang="en-US" altLang="ja-JP" sz="1600" b="1" dirty="0">
              <a:solidFill>
                <a:schemeClr val="accent2"/>
              </a:solidFill>
              <a:latin typeface="+mn-ea"/>
            </a:endParaRPr>
          </a:p>
          <a:p>
            <a:pPr lvl="1"/>
            <a:r>
              <a:rPr lang="en-US" dirty="0"/>
              <a:t>Letter dated </a:t>
            </a:r>
            <a:r>
              <a:rPr lang="en-US" dirty="0" err="1"/>
              <a:t>arount</a:t>
            </a:r>
            <a:r>
              <a:rPr lang="en-US" dirty="0"/>
              <a:t> 63 AD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寫信時間大約在主後</a:t>
            </a:r>
            <a:r>
              <a:rPr lang="en-US" altLang="ja-JP" b="1" dirty="0">
                <a:solidFill>
                  <a:schemeClr val="accent2"/>
                </a:solidFill>
                <a:latin typeface="+mn-ea"/>
              </a:rPr>
              <a:t>63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年</a:t>
            </a:r>
            <a:endParaRPr lang="en-US" altLang="ja-JP" b="1" dirty="0">
              <a:solidFill>
                <a:schemeClr val="accent2"/>
              </a:solidFill>
              <a:latin typeface="+mn-ea"/>
            </a:endParaRPr>
          </a:p>
          <a:p>
            <a:pPr lvl="1"/>
            <a:endParaRPr lang="en-US" altLang="ja-JP" b="1" dirty="0">
              <a:solidFill>
                <a:schemeClr val="accent2"/>
              </a:solidFill>
              <a:latin typeface="+mn-ea"/>
            </a:endParaRPr>
          </a:p>
          <a:p>
            <a:pPr marL="0" indent="0">
              <a:buNone/>
            </a:pPr>
            <a:r>
              <a:rPr lang="en-US" b="1" dirty="0"/>
              <a:t>The Roman Empire in the 60’s</a:t>
            </a:r>
            <a:r>
              <a:rPr lang="zh-Hant" altLang="en-US" b="1" dirty="0"/>
              <a:t> </a:t>
            </a:r>
            <a:r>
              <a:rPr lang="ja-JP" altLang="en-US" sz="2400" b="1">
                <a:solidFill>
                  <a:srgbClr val="0070C0"/>
                </a:solidFill>
                <a:latin typeface="Lantinghei SC Demibold" panose="02000000000000000000" pitchFamily="2" charset="-122"/>
              </a:rPr>
              <a:t>主後</a:t>
            </a:r>
            <a:r>
              <a:rPr lang="en-US" altLang="ja-JP" sz="2400" b="1" dirty="0">
                <a:solidFill>
                  <a:srgbClr val="0070C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60</a:t>
            </a:r>
            <a:r>
              <a:rPr lang="ja-JP" altLang="en-US" sz="2400" b="1">
                <a:solidFill>
                  <a:srgbClr val="0070C0"/>
                </a:solidFill>
                <a:latin typeface="Lantinghei SC Demibold" panose="02000000000000000000" pitchFamily="2" charset="-122"/>
              </a:rPr>
              <a:t>年的</a:t>
            </a:r>
            <a:r>
              <a:rPr lang="ja-JP" altLang="en-US" sz="2400" b="1" u="sng">
                <a:solidFill>
                  <a:srgbClr val="0070C0"/>
                </a:solidFill>
                <a:latin typeface="Lantinghei SC Demibold" panose="02000000000000000000" pitchFamily="2" charset="-122"/>
              </a:rPr>
              <a:t>羅馬</a:t>
            </a:r>
            <a:r>
              <a:rPr lang="ja-JP" altLang="en-US" sz="2400" b="1">
                <a:solidFill>
                  <a:srgbClr val="0070C0"/>
                </a:solidFill>
                <a:latin typeface="Lantinghei SC Demibold" panose="02000000000000000000" pitchFamily="2" charset="-122"/>
              </a:rPr>
              <a:t>帝國</a:t>
            </a:r>
            <a:endParaRPr lang="en-US" altLang="ja-JP" sz="2400" b="1" dirty="0">
              <a:solidFill>
                <a:srgbClr val="0070C0"/>
              </a:solidFill>
              <a:latin typeface="Lantinghei SC Demibold" panose="02000000000000000000" pitchFamily="2" charset="-122"/>
            </a:endParaRPr>
          </a:p>
          <a:p>
            <a:pPr lvl="1"/>
            <a:r>
              <a:rPr lang="en-US" dirty="0"/>
              <a:t>Vast reach Empire into which gospel spread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chemeClr val="accent2"/>
                </a:solidFill>
              </a:rPr>
              <a:t>版圖範圍廣大因此福音能廣傳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Imperial provinces, power and persecution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chemeClr val="accent2"/>
                </a:solidFill>
              </a:rPr>
              <a:t>帝國的省份、勢力及逼迫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Jerusalem’s destruction in 70 AD</a:t>
            </a:r>
            <a:r>
              <a:rPr lang="zh-Hant" altLang="en-US" dirty="0"/>
              <a:t> </a:t>
            </a:r>
            <a:r>
              <a:rPr lang="ja-JP" altLang="en-US" b="1" u="sng">
                <a:solidFill>
                  <a:schemeClr val="accent2"/>
                </a:solidFill>
              </a:rPr>
              <a:t>耶路撒冷</a:t>
            </a:r>
            <a:r>
              <a:rPr lang="ja-JP" altLang="en-US" b="1">
                <a:solidFill>
                  <a:schemeClr val="accent2"/>
                </a:solidFill>
              </a:rPr>
              <a:t>於主後</a:t>
            </a:r>
            <a:r>
              <a:rPr lang="en-US" altLang="ja-JP" b="1" dirty="0">
                <a:solidFill>
                  <a:schemeClr val="accent2"/>
                </a:solidFill>
              </a:rPr>
              <a:t>70</a:t>
            </a:r>
            <a:r>
              <a:rPr lang="ja-JP" altLang="en-US" b="1">
                <a:solidFill>
                  <a:schemeClr val="accent2"/>
                </a:solidFill>
              </a:rPr>
              <a:t>年被毀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lvl="1"/>
            <a:endParaRPr lang="ja-JP" altLang="en-US" b="1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b="1" dirty="0"/>
              <a:t>The location of the Christians Peter was addressing</a:t>
            </a:r>
            <a:r>
              <a:rPr lang="zh-Hant" altLang="en-US" b="1" dirty="0"/>
              <a:t> </a:t>
            </a:r>
            <a:endParaRPr lang="en-US" altLang="zh-Hant" b="1" dirty="0"/>
          </a:p>
          <a:p>
            <a:pPr marL="0" indent="0">
              <a:buNone/>
            </a:pPr>
            <a:r>
              <a:rPr lang="ja-JP" altLang="en-US" sz="2400" b="1">
                <a:solidFill>
                  <a:srgbClr val="0070C0"/>
                </a:solidFill>
              </a:rPr>
              <a:t>接受</a:t>
            </a:r>
            <a:r>
              <a:rPr lang="ja-JP" altLang="en-US" sz="2400" b="1" u="sng">
                <a:solidFill>
                  <a:srgbClr val="0070C0"/>
                </a:solidFill>
              </a:rPr>
              <a:t>彼得</a:t>
            </a:r>
            <a:r>
              <a:rPr lang="ja-JP" altLang="en-US" sz="2400" b="1">
                <a:solidFill>
                  <a:srgbClr val="0070C0"/>
                </a:solidFill>
              </a:rPr>
              <a:t>書信的基督徒所在地</a:t>
            </a:r>
          </a:p>
          <a:p>
            <a:pPr marL="274320" lvl="1" indent="0">
              <a:buNone/>
            </a:pPr>
            <a:r>
              <a:rPr lang="en-US" dirty="0"/>
              <a:t>Pontus, Galatia, Cappadocia, Asia, and Bithynia</a:t>
            </a:r>
            <a:r>
              <a:rPr lang="zh-Hant" altLang="en-US" dirty="0"/>
              <a:t> </a:t>
            </a:r>
            <a:r>
              <a:rPr lang="ja-JP" altLang="en-US" b="1" u="sng">
                <a:solidFill>
                  <a:schemeClr val="accent2"/>
                </a:solidFill>
              </a:rPr>
              <a:t>本都</a:t>
            </a:r>
            <a:r>
              <a:rPr lang="ja-JP" altLang="en-US" b="1">
                <a:solidFill>
                  <a:schemeClr val="accent2"/>
                </a:solidFill>
              </a:rPr>
              <a:t>、</a:t>
            </a:r>
            <a:r>
              <a:rPr lang="ja-JP" altLang="en-US" b="1" u="sng">
                <a:solidFill>
                  <a:schemeClr val="accent2"/>
                </a:solidFill>
              </a:rPr>
              <a:t>加拉太</a:t>
            </a:r>
            <a:r>
              <a:rPr lang="ja-JP" altLang="en-US" b="1">
                <a:solidFill>
                  <a:schemeClr val="accent2"/>
                </a:solidFill>
              </a:rPr>
              <a:t>、</a:t>
            </a:r>
            <a:r>
              <a:rPr lang="ja-JP" altLang="en-US" b="1" u="sng">
                <a:solidFill>
                  <a:schemeClr val="accent2"/>
                </a:solidFill>
              </a:rPr>
              <a:t>加帕多家</a:t>
            </a:r>
            <a:r>
              <a:rPr lang="ja-JP" altLang="en-US" b="1">
                <a:solidFill>
                  <a:schemeClr val="accent2"/>
                </a:solidFill>
              </a:rPr>
              <a:t>、</a:t>
            </a:r>
            <a:r>
              <a:rPr lang="ja-JP" altLang="en-US" b="1" u="sng">
                <a:solidFill>
                  <a:schemeClr val="accent2"/>
                </a:solidFill>
              </a:rPr>
              <a:t>亞西亞</a:t>
            </a:r>
            <a:r>
              <a:rPr lang="ja-JP" altLang="en-US" b="1">
                <a:solidFill>
                  <a:schemeClr val="accent2"/>
                </a:solidFill>
              </a:rPr>
              <a:t>及</a:t>
            </a:r>
            <a:r>
              <a:rPr lang="ja-JP" altLang="en-US" b="1" u="sng">
                <a:solidFill>
                  <a:schemeClr val="accent2"/>
                </a:solidFill>
              </a:rPr>
              <a:t>庇推尼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8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3FF15-32A9-48D2-8C11-C9436D514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5C99D-4F10-4E44-8E53-503E152F5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5068B57-2962-4230-96DD-0C44B64620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" r="10"/>
          <a:stretch>
            <a:fillRect/>
          </a:stretch>
        </p:blipFill>
        <p:spPr>
          <a:xfrm>
            <a:off x="514905" y="289934"/>
            <a:ext cx="10857390" cy="6278131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0C06226-FAA0-244C-96D6-79F497ABA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95" y="306965"/>
            <a:ext cx="108458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FA1C-1207-49FF-B179-C5E8F8B3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160506"/>
            <a:ext cx="3200400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Roman Empire </a:t>
            </a:r>
            <a:r>
              <a:rPr lang="ja-JP" altLang="en-US"/>
              <a:t>羅馬帝國</a:t>
            </a:r>
            <a:br>
              <a:rPr lang="ja-JP" altLang="en-US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8B727-BDD2-466E-9804-53FFD38BF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1742224"/>
            <a:ext cx="3444564" cy="4162198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Vast reach Empire into which gospel spread </a:t>
            </a:r>
          </a:p>
          <a:p>
            <a:r>
              <a:rPr lang="ja-JP" altLang="en-US" sz="2400" b="1">
                <a:solidFill>
                  <a:schemeClr val="accent2"/>
                </a:solidFill>
              </a:rPr>
              <a:t>版圖範圍廣大因此福音能廣傳</a:t>
            </a:r>
            <a:endParaRPr lang="en-US" sz="2400" dirty="0"/>
          </a:p>
          <a:p>
            <a:r>
              <a:rPr lang="en-US" sz="2400" dirty="0"/>
              <a:t>Imperial provinces, power and persecution </a:t>
            </a:r>
          </a:p>
          <a:p>
            <a:r>
              <a:rPr lang="ja-JP" altLang="en-US" sz="2400" b="1">
                <a:solidFill>
                  <a:schemeClr val="accent2"/>
                </a:solidFill>
              </a:rPr>
              <a:t>帝國的省份、勢力及逼迫</a:t>
            </a:r>
            <a:endParaRPr lang="en-US" sz="2400" dirty="0"/>
          </a:p>
          <a:p>
            <a:r>
              <a:rPr lang="en-US" sz="2400" dirty="0"/>
              <a:t>Jerusalem’s destruction in 70 AD</a:t>
            </a:r>
          </a:p>
          <a:p>
            <a:r>
              <a:rPr lang="ja-JP" altLang="en-US" sz="2400" b="1">
                <a:solidFill>
                  <a:schemeClr val="accent2"/>
                </a:solidFill>
              </a:rPr>
              <a:t>耶路撒冷於主後</a:t>
            </a:r>
            <a:r>
              <a:rPr lang="en-US" altLang="ja-JP" sz="2400" b="1" dirty="0">
                <a:solidFill>
                  <a:schemeClr val="accent2"/>
                </a:solidFill>
              </a:rPr>
              <a:t>70</a:t>
            </a:r>
            <a:r>
              <a:rPr lang="ja-JP" altLang="en-US" sz="2400" b="1">
                <a:solidFill>
                  <a:schemeClr val="accent2"/>
                </a:solidFill>
              </a:rPr>
              <a:t>年被毀</a:t>
            </a:r>
            <a:endParaRPr lang="en-US" altLang="ja-JP" sz="2400" b="1" dirty="0">
              <a:solidFill>
                <a:schemeClr val="accent2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0BB47D-C27E-9A47-A279-7078ECAAB7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24" r="7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151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2074-98B6-41E7-BE2F-FD2685F5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9640" y="1035996"/>
            <a:ext cx="3200400" cy="1737360"/>
          </a:xfrm>
        </p:spPr>
        <p:txBody>
          <a:bodyPr>
            <a:normAutofit fontScale="90000"/>
          </a:bodyPr>
          <a:lstStyle/>
          <a:p>
            <a:r>
              <a:rPr lang="en-US" dirty="0"/>
              <a:t>Locations mentioned in 1peter 1:1 </a:t>
            </a:r>
            <a:br>
              <a:rPr lang="en-US" dirty="0"/>
            </a:br>
            <a:br>
              <a:rPr lang="en-US" dirty="0"/>
            </a:br>
            <a:r>
              <a:rPr lang="ja-JP" altLang="en-US"/>
              <a:t>彼得前書</a:t>
            </a:r>
            <a:r>
              <a:rPr lang="en-US" altLang="ja-JP" dirty="0"/>
              <a:t>1:1</a:t>
            </a:r>
            <a:br>
              <a:rPr lang="en-US" altLang="ja-JP" dirty="0"/>
            </a:br>
            <a:r>
              <a:rPr lang="ja-JP" altLang="en-US"/>
              <a:t>提到的地點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C8B013-3AD5-4EA7-A34A-FE380DBA7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40" y="2890087"/>
            <a:ext cx="3464020" cy="3291840"/>
          </a:xfrm>
        </p:spPr>
        <p:txBody>
          <a:bodyPr>
            <a:normAutofit/>
          </a:bodyPr>
          <a:lstStyle/>
          <a:p>
            <a:r>
              <a:rPr lang="en-US" sz="2800" dirty="0"/>
              <a:t>Pontus </a:t>
            </a:r>
            <a:r>
              <a:rPr lang="ja-JP" altLang="en-US" sz="2400" b="1">
                <a:latin typeface="Lantinghei SC Demibold" panose="02000000000000000000" pitchFamily="2" charset="-122"/>
              </a:rPr>
              <a:t>本都</a:t>
            </a:r>
          </a:p>
          <a:p>
            <a:r>
              <a:rPr lang="en-US" sz="2800" dirty="0"/>
              <a:t>Galatia </a:t>
            </a:r>
            <a:r>
              <a:rPr lang="ja-JP" altLang="en-US" sz="2400" b="1">
                <a:solidFill>
                  <a:schemeClr val="accent2"/>
                </a:solidFill>
              </a:rPr>
              <a:t>加拉太</a:t>
            </a:r>
          </a:p>
          <a:p>
            <a:r>
              <a:rPr lang="en-US" sz="2800" dirty="0"/>
              <a:t>Cappadocia</a:t>
            </a:r>
            <a:r>
              <a:rPr lang="ja-JP" altLang="en-US"/>
              <a:t> </a:t>
            </a:r>
            <a:r>
              <a:rPr lang="ja-JP" altLang="en-US" sz="2400" b="1"/>
              <a:t>加帕多家</a:t>
            </a:r>
          </a:p>
          <a:p>
            <a:r>
              <a:rPr lang="en-US" sz="2800" dirty="0"/>
              <a:t>Asia </a:t>
            </a:r>
            <a:r>
              <a:rPr lang="ja-JP" altLang="en-US" sz="2400" b="1"/>
              <a:t>亞西亞</a:t>
            </a:r>
          </a:p>
          <a:p>
            <a:r>
              <a:rPr lang="en-US" sz="2800" dirty="0"/>
              <a:t>Bithynia </a:t>
            </a:r>
            <a:r>
              <a:rPr lang="ja-JP" altLang="en-US" sz="2400" b="1">
                <a:latin typeface="Lantinghei SC Demibold" panose="02000000000000000000" pitchFamily="2" charset="-122"/>
              </a:rPr>
              <a:t>庇推尼</a:t>
            </a: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9C10504-239A-174D-8BAF-3368514ADD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38" r="2038"/>
          <a:stretch>
            <a:fillRect/>
          </a:stretch>
        </p:blipFill>
        <p:spPr>
          <a:ln>
            <a:solidFill>
              <a:schemeClr val="accent1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63556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8AAA1-DD15-4386-861C-B3A20FD0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peter – historical context</a:t>
            </a:r>
            <a:br>
              <a:rPr lang="en-US" dirty="0"/>
            </a:br>
            <a:r>
              <a:rPr lang="ja-JP" altLang="en-US" sz="4000" b="1">
                <a:solidFill>
                  <a:srgbClr val="0070C0"/>
                </a:solidFill>
                <a:latin typeface="Lantinghei SC Demibold" panose="02000000000000000000" pitchFamily="2" charset="-122"/>
              </a:rPr>
              <a:t>彼得前書的歷史背景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268D-E0BC-43C1-84F9-C11FFE69F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63353"/>
            <a:ext cx="10058400" cy="40507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Peter’s letter in the New Testament timeline</a:t>
            </a:r>
            <a:r>
              <a:rPr lang="ja-JP" altLang="en-US" sz="2400" b="1">
                <a:solidFill>
                  <a:srgbClr val="0070C0"/>
                </a:solidFill>
              </a:rPr>
              <a:t>新約時間表裡的</a:t>
            </a:r>
            <a:r>
              <a:rPr lang="ja-JP" altLang="en-US" sz="2400" b="1" u="sng">
                <a:solidFill>
                  <a:srgbClr val="0070C0"/>
                </a:solidFill>
              </a:rPr>
              <a:t>彼得</a:t>
            </a:r>
            <a:r>
              <a:rPr lang="ja-JP" altLang="en-US" sz="2400" b="1">
                <a:solidFill>
                  <a:srgbClr val="0070C0"/>
                </a:solidFill>
              </a:rPr>
              <a:t>書信</a:t>
            </a:r>
            <a:endParaRPr lang="en-US" sz="2400" dirty="0"/>
          </a:p>
          <a:p>
            <a:pPr lvl="1"/>
            <a:r>
              <a:rPr lang="en-US" dirty="0"/>
              <a:t>One of the last letters (after Paul’s letters)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最末了的書信之一（在</a:t>
            </a:r>
            <a:r>
              <a:rPr lang="ja-JP" altLang="en-US" b="1" u="sng">
                <a:solidFill>
                  <a:schemeClr val="accent2"/>
                </a:solidFill>
                <a:latin typeface="+mn-ea"/>
              </a:rPr>
              <a:t>保羅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書信之後</a:t>
            </a:r>
            <a:r>
              <a:rPr lang="zh-Hant" altLang="en-US" b="1" dirty="0">
                <a:solidFill>
                  <a:schemeClr val="accent2"/>
                </a:solidFill>
                <a:latin typeface="+mn-ea"/>
              </a:rPr>
              <a:t>）</a:t>
            </a:r>
            <a:endParaRPr lang="en-US" altLang="zh-Hant" b="1" dirty="0">
              <a:solidFill>
                <a:schemeClr val="accent2"/>
              </a:solidFill>
              <a:latin typeface="+mn-ea"/>
            </a:endParaRPr>
          </a:p>
          <a:p>
            <a:pPr lvl="1"/>
            <a:r>
              <a:rPr lang="en-US" dirty="0"/>
              <a:t>Before Peter’s death under Nero (54-68 AD)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在</a:t>
            </a:r>
            <a:r>
              <a:rPr lang="ja-JP" altLang="en-US" b="1" u="sng">
                <a:solidFill>
                  <a:schemeClr val="accent2"/>
                </a:solidFill>
                <a:latin typeface="+mn-ea"/>
              </a:rPr>
              <a:t>彼得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死於</a:t>
            </a:r>
            <a:r>
              <a:rPr lang="ja-JP" altLang="en-US" b="1" u="sng">
                <a:solidFill>
                  <a:schemeClr val="accent2"/>
                </a:solidFill>
                <a:latin typeface="+mn-ea"/>
              </a:rPr>
              <a:t>尼錄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手下以前</a:t>
            </a:r>
            <a:r>
              <a:rPr lang="ja-JP" altLang="en-US" sz="1600" b="1">
                <a:solidFill>
                  <a:schemeClr val="accent2"/>
                </a:solidFill>
                <a:latin typeface="+mn-ea"/>
              </a:rPr>
              <a:t>（主後</a:t>
            </a:r>
            <a:r>
              <a:rPr lang="en-US" altLang="ja-JP" sz="1600" b="1" dirty="0">
                <a:solidFill>
                  <a:schemeClr val="accent2"/>
                </a:solidFill>
                <a:latin typeface="+mn-ea"/>
              </a:rPr>
              <a:t>54-68</a:t>
            </a:r>
            <a:r>
              <a:rPr lang="ja-JP" altLang="en-US" sz="1600" b="1">
                <a:solidFill>
                  <a:schemeClr val="accent2"/>
                </a:solidFill>
                <a:latin typeface="+mn-ea"/>
              </a:rPr>
              <a:t>年）</a:t>
            </a:r>
            <a:endParaRPr lang="en-US" altLang="ja-JP" sz="1600" b="1" dirty="0">
              <a:solidFill>
                <a:schemeClr val="accent2"/>
              </a:solidFill>
              <a:latin typeface="+mn-ea"/>
            </a:endParaRPr>
          </a:p>
          <a:p>
            <a:pPr lvl="1"/>
            <a:r>
              <a:rPr lang="en-US" dirty="0"/>
              <a:t>Letter dated around 63 AD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寫信時間大約在主後</a:t>
            </a:r>
            <a:r>
              <a:rPr lang="en-US" altLang="ja-JP" b="1" dirty="0">
                <a:solidFill>
                  <a:schemeClr val="accent2"/>
                </a:solidFill>
                <a:latin typeface="+mn-ea"/>
              </a:rPr>
              <a:t>63</a:t>
            </a:r>
            <a:r>
              <a:rPr lang="ja-JP" altLang="en-US" b="1">
                <a:solidFill>
                  <a:schemeClr val="accent2"/>
                </a:solidFill>
                <a:latin typeface="+mn-ea"/>
              </a:rPr>
              <a:t>年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Roman Empire in the 60’s</a:t>
            </a:r>
            <a:r>
              <a:rPr lang="ja-JP" altLang="en-US" sz="2400" b="1">
                <a:solidFill>
                  <a:srgbClr val="0070C0"/>
                </a:solidFill>
                <a:latin typeface="Lantinghei SC Demibold" panose="02000000000000000000" pitchFamily="2" charset="-122"/>
              </a:rPr>
              <a:t>主後</a:t>
            </a:r>
            <a:r>
              <a:rPr lang="en-US" altLang="ja-JP" sz="2400" b="1" dirty="0">
                <a:solidFill>
                  <a:srgbClr val="0070C0"/>
                </a:solidFill>
                <a:latin typeface="Lantinghei SC Demibold" panose="02000000000000000000" pitchFamily="2" charset="-122"/>
                <a:ea typeface="Lantinghei SC Demibold" panose="02000000000000000000" pitchFamily="2" charset="-122"/>
              </a:rPr>
              <a:t>60</a:t>
            </a:r>
            <a:r>
              <a:rPr lang="ja-JP" altLang="en-US" sz="2400" b="1">
                <a:solidFill>
                  <a:srgbClr val="0070C0"/>
                </a:solidFill>
                <a:latin typeface="Lantinghei SC Demibold" panose="02000000000000000000" pitchFamily="2" charset="-122"/>
              </a:rPr>
              <a:t>年的羅馬帝國</a:t>
            </a:r>
            <a:endParaRPr lang="en-US" sz="2400" dirty="0"/>
          </a:p>
          <a:p>
            <a:pPr lvl="1"/>
            <a:r>
              <a:rPr lang="en-US" dirty="0"/>
              <a:t>Vast reach Empire into which gospel spread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chemeClr val="accent2"/>
                </a:solidFill>
              </a:rPr>
              <a:t>版圖範圍廣大因此福音能廣傳</a:t>
            </a:r>
            <a:endParaRPr lang="en-US" dirty="0"/>
          </a:p>
          <a:p>
            <a:pPr lvl="1"/>
            <a:r>
              <a:rPr lang="en-US" dirty="0"/>
              <a:t>Imperial provinces, power and persecution</a:t>
            </a:r>
            <a:r>
              <a:rPr lang="ja-JP" altLang="en-US" b="1">
                <a:solidFill>
                  <a:schemeClr val="accent2"/>
                </a:solidFill>
              </a:rPr>
              <a:t>帝國的省份、勢力及逼迫</a:t>
            </a:r>
            <a:endParaRPr lang="en-US" dirty="0"/>
          </a:p>
          <a:p>
            <a:pPr lvl="1"/>
            <a:r>
              <a:rPr lang="en-US" dirty="0"/>
              <a:t>Jerusalem’s destruction in 70 AD</a:t>
            </a:r>
            <a:r>
              <a:rPr lang="ja-JP" altLang="en-US" b="1" u="sng">
                <a:solidFill>
                  <a:schemeClr val="accent2"/>
                </a:solidFill>
              </a:rPr>
              <a:t>耶路撒冷</a:t>
            </a:r>
            <a:r>
              <a:rPr lang="ja-JP" altLang="en-US" b="1">
                <a:solidFill>
                  <a:schemeClr val="accent2"/>
                </a:solidFill>
              </a:rPr>
              <a:t>於主後</a:t>
            </a:r>
            <a:r>
              <a:rPr lang="en-US" altLang="ja-JP" b="1" dirty="0">
                <a:solidFill>
                  <a:schemeClr val="accent2"/>
                </a:solidFill>
              </a:rPr>
              <a:t>70</a:t>
            </a:r>
            <a:r>
              <a:rPr lang="ja-JP" altLang="en-US" b="1">
                <a:solidFill>
                  <a:schemeClr val="accent2"/>
                </a:solidFill>
              </a:rPr>
              <a:t>年被毀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location of the Christians Peter was addressing</a:t>
            </a:r>
          </a:p>
          <a:p>
            <a:pPr marL="0" indent="0">
              <a:buNone/>
            </a:pPr>
            <a:r>
              <a:rPr lang="ja-JP" altLang="en-US" sz="2600" b="1">
                <a:solidFill>
                  <a:srgbClr val="0070C0"/>
                </a:solidFill>
              </a:rPr>
              <a:t>接受彼得書信的基督徒之所在地</a:t>
            </a:r>
            <a:endParaRPr lang="en-US" altLang="ja-JP" sz="2600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Pontus, Galatia, Cappadocia, Asia, and Bithynia</a:t>
            </a:r>
            <a:r>
              <a:rPr lang="ja-JP" altLang="en-US" sz="1700" b="1" u="sng">
                <a:solidFill>
                  <a:schemeClr val="accent2"/>
                </a:solidFill>
              </a:rPr>
              <a:t>本都</a:t>
            </a:r>
            <a:r>
              <a:rPr lang="ja-JP" altLang="en-US" sz="1700" b="1">
                <a:solidFill>
                  <a:schemeClr val="accent2"/>
                </a:solidFill>
              </a:rPr>
              <a:t>、</a:t>
            </a:r>
            <a:r>
              <a:rPr lang="ja-JP" altLang="en-US" sz="1700" b="1" u="sng">
                <a:solidFill>
                  <a:schemeClr val="accent2"/>
                </a:solidFill>
              </a:rPr>
              <a:t>加拉太</a:t>
            </a:r>
            <a:r>
              <a:rPr lang="ja-JP" altLang="en-US" sz="1700" b="1">
                <a:solidFill>
                  <a:schemeClr val="accent2"/>
                </a:solidFill>
              </a:rPr>
              <a:t>、</a:t>
            </a:r>
            <a:r>
              <a:rPr lang="ja-JP" altLang="en-US" sz="1700" b="1" u="sng">
                <a:solidFill>
                  <a:schemeClr val="accent2"/>
                </a:solidFill>
              </a:rPr>
              <a:t>加帕多家</a:t>
            </a:r>
            <a:r>
              <a:rPr lang="ja-JP" altLang="en-US" sz="1700" b="1">
                <a:solidFill>
                  <a:schemeClr val="accent2"/>
                </a:solidFill>
              </a:rPr>
              <a:t>、</a:t>
            </a:r>
            <a:r>
              <a:rPr lang="ja-JP" altLang="en-US" sz="1700" b="1" u="sng">
                <a:solidFill>
                  <a:schemeClr val="accent2"/>
                </a:solidFill>
              </a:rPr>
              <a:t>亞西亞</a:t>
            </a:r>
            <a:r>
              <a:rPr lang="ja-JP" altLang="en-US" sz="1700" b="1">
                <a:solidFill>
                  <a:schemeClr val="accent2"/>
                </a:solidFill>
              </a:rPr>
              <a:t>及</a:t>
            </a:r>
            <a:r>
              <a:rPr lang="ja-JP" altLang="en-US" sz="1700" b="1" u="sng">
                <a:solidFill>
                  <a:schemeClr val="accent2"/>
                </a:solidFill>
              </a:rPr>
              <a:t>庇推尼</a:t>
            </a:r>
            <a:endParaRPr lang="en-US" sz="1700" u="sng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1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63127-0761-4EC5-AE1A-2D1106DC4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508" y="2042808"/>
            <a:ext cx="6987834" cy="43677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letter recipients</a:t>
            </a:r>
            <a:r>
              <a:rPr lang="zh-Hant" altLang="en-US" dirty="0"/>
              <a:t> </a:t>
            </a:r>
            <a:r>
              <a:rPr lang="ja-JP" altLang="en-US" sz="2400" b="1">
                <a:solidFill>
                  <a:schemeClr val="accent2"/>
                </a:solidFill>
              </a:rPr>
              <a:t>受信人</a:t>
            </a:r>
            <a:r>
              <a:rPr lang="en-US" dirty="0"/>
              <a:t>	1 Peter 1:1</a:t>
            </a:r>
            <a:r>
              <a:rPr lang="zh-Hant" altLang="en-US" dirty="0"/>
              <a:t> </a:t>
            </a:r>
            <a:r>
              <a:rPr lang="ja-JP" altLang="en-US" sz="2400" b="1">
                <a:solidFill>
                  <a:schemeClr val="accent2"/>
                </a:solidFill>
              </a:rPr>
              <a:t>彼前</a:t>
            </a:r>
            <a:r>
              <a:rPr lang="en-US" altLang="ja-JP" sz="2400" b="1" dirty="0">
                <a:solidFill>
                  <a:schemeClr val="accent2"/>
                </a:solidFill>
              </a:rPr>
              <a:t>1:1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pilgrims of the Dispersion (diaspora)</a:t>
            </a:r>
            <a:r>
              <a:rPr lang="ja-JP" altLang="en-US" b="1">
                <a:solidFill>
                  <a:srgbClr val="0070C0"/>
                </a:solidFill>
              </a:rPr>
              <a:t>分散的聖徒</a:t>
            </a:r>
            <a:r>
              <a:rPr lang="zh-Hant" altLang="en-US" b="1" dirty="0">
                <a:solidFill>
                  <a:srgbClr val="0070C0"/>
                </a:solidFill>
              </a:rPr>
              <a:t>（</a:t>
            </a:r>
            <a:r>
              <a:rPr lang="ja-JP" altLang="en-US" b="1">
                <a:solidFill>
                  <a:srgbClr val="0070C0"/>
                </a:solidFill>
              </a:rPr>
              <a:t>散居的</a:t>
            </a:r>
            <a:r>
              <a:rPr lang="zh-Hant" altLang="en-US" b="1" dirty="0">
                <a:solidFill>
                  <a:srgbClr val="0070C0"/>
                </a:solidFill>
              </a:rPr>
              <a:t>）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aliens scattered throughout…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rgbClr val="0070C0"/>
                </a:solidFill>
              </a:rPr>
              <a:t>分散在各處的異鄉人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exiles scattered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rgbClr val="0070C0"/>
                </a:solidFill>
              </a:rPr>
              <a:t>分散在外的流亡者</a:t>
            </a:r>
            <a:endParaRPr lang="en-US" b="1" dirty="0">
              <a:solidFill>
                <a:srgbClr val="0070C0"/>
              </a:solidFill>
            </a:endParaRP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Believers</a:t>
            </a:r>
            <a:r>
              <a:rPr lang="zh-Hant" altLang="en-US" dirty="0"/>
              <a:t> </a:t>
            </a:r>
            <a:r>
              <a:rPr lang="ja-JP" altLang="en-US" sz="2400" b="1">
                <a:solidFill>
                  <a:schemeClr val="accent2"/>
                </a:solidFill>
              </a:rPr>
              <a:t>信徒</a:t>
            </a:r>
            <a:r>
              <a:rPr lang="en-US" dirty="0"/>
              <a:t>	1 Peter 1:2</a:t>
            </a:r>
            <a:r>
              <a:rPr lang="ja-JP" altLang="en-US" sz="2400" b="1">
                <a:solidFill>
                  <a:schemeClr val="accent2"/>
                </a:solidFill>
              </a:rPr>
              <a:t>彼前</a:t>
            </a:r>
            <a:r>
              <a:rPr lang="en-US" altLang="ja-JP" sz="2400" b="1" dirty="0">
                <a:solidFill>
                  <a:schemeClr val="accent2"/>
                </a:solidFill>
              </a:rPr>
              <a:t>1:</a:t>
            </a:r>
            <a:r>
              <a:rPr lang="en-US" altLang="zh-Hant" sz="2400" b="1" dirty="0">
                <a:solidFill>
                  <a:schemeClr val="accent2"/>
                </a:solidFill>
              </a:rPr>
              <a:t>2</a:t>
            </a:r>
            <a:endParaRPr lang="en-US" sz="2400" dirty="0"/>
          </a:p>
          <a:p>
            <a:pPr lvl="1"/>
            <a:r>
              <a:rPr lang="en-US" dirty="0"/>
              <a:t>Elect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rgbClr val="0070C0"/>
                </a:solidFill>
              </a:rPr>
              <a:t>選民</a:t>
            </a:r>
            <a:r>
              <a:rPr lang="en-US" dirty="0"/>
              <a:t>	</a:t>
            </a:r>
          </a:p>
          <a:p>
            <a:pPr marL="274320" lvl="1" indent="0">
              <a:buNone/>
            </a:pPr>
            <a:r>
              <a:rPr lang="en-US" dirty="0"/>
              <a:t>	</a:t>
            </a:r>
          </a:p>
          <a:p>
            <a:pPr lvl="1"/>
            <a:r>
              <a:rPr lang="en-US" dirty="0"/>
              <a:t>Sanctified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rgbClr val="0070C0"/>
                </a:solidFill>
              </a:rPr>
              <a:t>蒙聖別的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Obedient to Christ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rgbClr val="0070C0"/>
                </a:solidFill>
              </a:rPr>
              <a:t>順服基督的</a:t>
            </a:r>
            <a:endParaRPr lang="en-US" b="1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1"/>
            <a:r>
              <a:rPr lang="en-US" dirty="0"/>
              <a:t>Under the blood of Christ</a:t>
            </a:r>
            <a:r>
              <a:rPr lang="zh-Hant" altLang="en-US" dirty="0"/>
              <a:t> </a:t>
            </a:r>
            <a:r>
              <a:rPr lang="ja-JP" altLang="en-US" b="1">
                <a:solidFill>
                  <a:srgbClr val="0070C0"/>
                </a:solidFill>
              </a:rPr>
              <a:t>在基督寶血遮蓋下的人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E4D9D-2EBE-4921-A0C3-C1DBAFEDC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7045" y="1048624"/>
            <a:ext cx="3844955" cy="5809377"/>
          </a:xfrm>
        </p:spPr>
        <p:txBody>
          <a:bodyPr>
            <a:normAutofit fontScale="92500"/>
          </a:bodyPr>
          <a:lstStyle/>
          <a:p>
            <a:r>
              <a:rPr lang="en-US" sz="1900" b="1" dirty="0">
                <a:latin typeface="Helvetica" pitchFamily="2" charset="0"/>
              </a:rPr>
              <a:t>1 Peter 1:1 and 2</a:t>
            </a:r>
            <a:r>
              <a:rPr lang="zh-Hant" altLang="en-US" sz="1900" b="1" dirty="0">
                <a:latin typeface="Helvetica" pitchFamily="2" charset="0"/>
              </a:rPr>
              <a:t>  </a:t>
            </a:r>
            <a:r>
              <a:rPr lang="ja-JP" altLang="en-US" sz="1900" b="1" u="sng">
                <a:solidFill>
                  <a:schemeClr val="tx1"/>
                </a:solidFill>
                <a:latin typeface="Helvetica" pitchFamily="2" charset="0"/>
              </a:rPr>
              <a:t>彼得</a:t>
            </a:r>
            <a:r>
              <a:rPr lang="ja-JP" altLang="en-US" sz="1900" b="1">
                <a:solidFill>
                  <a:schemeClr val="tx1"/>
                </a:solidFill>
                <a:latin typeface="Helvetica" pitchFamily="2" charset="0"/>
              </a:rPr>
              <a:t>前書</a:t>
            </a:r>
            <a:r>
              <a:rPr lang="zh-Hant" altLang="en-US" sz="1900" b="1" dirty="0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altLang="zh-Hant" sz="1900" b="1" dirty="0">
                <a:solidFill>
                  <a:schemeClr val="tx1"/>
                </a:solidFill>
                <a:latin typeface="Helvetica" pitchFamily="2" charset="0"/>
              </a:rPr>
              <a:t>1</a:t>
            </a:r>
            <a:r>
              <a:rPr lang="zh-Hant" altLang="en-US" sz="1900" b="1" dirty="0">
                <a:solidFill>
                  <a:schemeClr val="tx1"/>
                </a:solidFill>
                <a:latin typeface="Helvetica" pitchFamily="2" charset="0"/>
              </a:rPr>
              <a:t>：</a:t>
            </a:r>
            <a:r>
              <a:rPr lang="en-US" altLang="zh-Hant" sz="1900" b="1" dirty="0">
                <a:solidFill>
                  <a:schemeClr val="tx1"/>
                </a:solidFill>
                <a:latin typeface="Helvetica" pitchFamily="2" charset="0"/>
              </a:rPr>
              <a:t>1-2</a:t>
            </a:r>
            <a:endParaRPr lang="en-US" sz="1900" b="1" dirty="0">
              <a:solidFill>
                <a:schemeClr val="tx1"/>
              </a:solidFill>
              <a:latin typeface="Helvetica" pitchFamily="2" charset="0"/>
            </a:endParaRPr>
          </a:p>
          <a:p>
            <a:r>
              <a:rPr lang="en-US" sz="1700" dirty="0"/>
              <a:t>Peter, an apostle of Jesus Christ,</a:t>
            </a:r>
          </a:p>
          <a:p>
            <a:r>
              <a:rPr lang="ja-JP" altLang="en-US" sz="1700" b="1">
                <a:solidFill>
                  <a:schemeClr val="tx1"/>
                </a:solidFill>
              </a:rPr>
              <a:t>耶穌基督的使徒</a:t>
            </a:r>
            <a:r>
              <a:rPr lang="ja-JP" altLang="en-US" sz="1700" b="1" u="sng">
                <a:solidFill>
                  <a:schemeClr val="tx1"/>
                </a:solidFill>
              </a:rPr>
              <a:t>彼得</a:t>
            </a:r>
            <a:endParaRPr lang="en-US" sz="1700" b="1" u="sng" dirty="0">
              <a:solidFill>
                <a:schemeClr val="tx1"/>
              </a:solidFill>
            </a:endParaRPr>
          </a:p>
          <a:p>
            <a:r>
              <a:rPr lang="en-US" sz="1700" dirty="0"/>
              <a:t>To the pilgrims of the Dispersion in Pontus, Galatia, Cappadocia, Asia, and Bithynia,</a:t>
            </a:r>
          </a:p>
          <a:p>
            <a:r>
              <a:rPr lang="ja-JP" altLang="en-US" sz="1700" b="1">
                <a:solidFill>
                  <a:schemeClr val="tx1"/>
                </a:solidFill>
              </a:rPr>
              <a:t>寫信給那分散在</a:t>
            </a:r>
            <a:r>
              <a:rPr lang="ja-JP" altLang="en-US" sz="1700" b="1" u="sng">
                <a:solidFill>
                  <a:schemeClr val="tx1"/>
                </a:solidFill>
              </a:rPr>
              <a:t>本都</a:t>
            </a:r>
            <a:r>
              <a:rPr lang="ja-JP" altLang="en-US" sz="1700" b="1">
                <a:solidFill>
                  <a:schemeClr val="tx1"/>
                </a:solidFill>
              </a:rPr>
              <a:t>、</a:t>
            </a:r>
            <a:r>
              <a:rPr lang="ja-JP" altLang="en-US" sz="1700" b="1" u="sng">
                <a:solidFill>
                  <a:schemeClr val="tx1"/>
                </a:solidFill>
              </a:rPr>
              <a:t>加拉太</a:t>
            </a:r>
            <a:r>
              <a:rPr lang="ja-JP" altLang="en-US" sz="1700" b="1">
                <a:solidFill>
                  <a:schemeClr val="tx1"/>
                </a:solidFill>
              </a:rPr>
              <a:t>、</a:t>
            </a:r>
            <a:r>
              <a:rPr lang="ja-JP" altLang="en-US" sz="1700" b="1" u="sng">
                <a:solidFill>
                  <a:schemeClr val="tx1"/>
                </a:solidFill>
              </a:rPr>
              <a:t>加帕多家</a:t>
            </a:r>
            <a:r>
              <a:rPr lang="ja-JP" altLang="en-US" sz="1700" b="1">
                <a:solidFill>
                  <a:schemeClr val="tx1"/>
                </a:solidFill>
              </a:rPr>
              <a:t>、</a:t>
            </a:r>
            <a:r>
              <a:rPr lang="ja-JP" altLang="en-US" sz="1700" b="1" u="sng">
                <a:solidFill>
                  <a:schemeClr val="tx1"/>
                </a:solidFill>
              </a:rPr>
              <a:t>亞西亞</a:t>
            </a:r>
            <a:r>
              <a:rPr lang="ja-JP" altLang="en-US" sz="1700" b="1">
                <a:solidFill>
                  <a:schemeClr val="tx1"/>
                </a:solidFill>
              </a:rPr>
              <a:t>、</a:t>
            </a:r>
            <a:r>
              <a:rPr lang="ja-JP" altLang="en-US" sz="1700" b="1" u="sng">
                <a:solidFill>
                  <a:schemeClr val="tx1"/>
                </a:solidFill>
              </a:rPr>
              <a:t>庇推尼</a:t>
            </a:r>
            <a:r>
              <a:rPr lang="ja-JP" altLang="en-US" sz="1700" b="1">
                <a:solidFill>
                  <a:schemeClr val="tx1"/>
                </a:solidFill>
              </a:rPr>
              <a:t>寄居的</a:t>
            </a:r>
            <a:r>
              <a:rPr lang="zh-Hant" altLang="en-US" sz="1700" b="1" dirty="0">
                <a:solidFill>
                  <a:schemeClr val="tx1"/>
                </a:solidFill>
              </a:rPr>
              <a:t>：</a:t>
            </a:r>
            <a:endParaRPr lang="en-US" sz="1700" b="1" dirty="0">
              <a:solidFill>
                <a:schemeClr val="tx1"/>
              </a:solidFill>
            </a:endParaRPr>
          </a:p>
          <a:p>
            <a:r>
              <a:rPr lang="en-US" sz="1700" dirty="0"/>
              <a:t>elect according to the foreknowledge of God the Father, </a:t>
            </a:r>
          </a:p>
          <a:p>
            <a:r>
              <a:rPr lang="ja-JP" altLang="en-US" sz="1700" b="1">
                <a:solidFill>
                  <a:schemeClr val="tx1"/>
                </a:solidFill>
              </a:rPr>
              <a:t>就是照父　神的先見被揀選</a:t>
            </a:r>
            <a:r>
              <a:rPr lang="zh-Hant" altLang="en-US" sz="1700" b="1" dirty="0">
                <a:solidFill>
                  <a:schemeClr val="tx1"/>
                </a:solidFill>
              </a:rPr>
              <a:t>，</a:t>
            </a:r>
            <a:endParaRPr lang="en-US" sz="1700" b="1" dirty="0">
              <a:solidFill>
                <a:schemeClr val="tx1"/>
              </a:solidFill>
            </a:endParaRPr>
          </a:p>
          <a:p>
            <a:r>
              <a:rPr lang="en-US" sz="1700" dirty="0"/>
              <a:t>in sanctification of the Spirit,</a:t>
            </a:r>
          </a:p>
          <a:p>
            <a:r>
              <a:rPr lang="en-US" sz="1700" dirty="0"/>
              <a:t>for obedience </a:t>
            </a:r>
            <a:r>
              <a:rPr lang="ja-JP" altLang="en-US" sz="1700" b="1">
                <a:solidFill>
                  <a:schemeClr val="tx1"/>
                </a:solidFill>
              </a:rPr>
              <a:t>以致順服耶穌基督</a:t>
            </a:r>
            <a:r>
              <a:rPr lang="zh-Hant" altLang="en-US" sz="1700" b="1" dirty="0">
                <a:solidFill>
                  <a:schemeClr val="tx1"/>
                </a:solidFill>
              </a:rPr>
              <a:t>，</a:t>
            </a:r>
            <a:endParaRPr lang="en-US" sz="1700" b="1" dirty="0">
              <a:solidFill>
                <a:schemeClr val="tx1"/>
              </a:solidFill>
            </a:endParaRPr>
          </a:p>
          <a:p>
            <a:r>
              <a:rPr lang="en-US" sz="1700" dirty="0"/>
              <a:t>and sprinkling of the blood </a:t>
            </a:r>
          </a:p>
          <a:p>
            <a:r>
              <a:rPr lang="en-US" sz="1700" dirty="0"/>
              <a:t>of Jesus Christ:</a:t>
            </a:r>
            <a:r>
              <a:rPr lang="zh-Hant" altLang="en-US" sz="1700" dirty="0"/>
              <a:t> </a:t>
            </a:r>
            <a:r>
              <a:rPr lang="ja-JP" altLang="en-US" sz="1700" b="1">
                <a:solidFill>
                  <a:schemeClr val="tx1"/>
                </a:solidFill>
              </a:rPr>
              <a:t>又蒙他血所灑的人</a:t>
            </a:r>
            <a:r>
              <a:rPr lang="zh-Hant" altLang="en-US" sz="1700" b="1" dirty="0">
                <a:solidFill>
                  <a:schemeClr val="tx1"/>
                </a:solidFill>
              </a:rPr>
              <a:t>；</a:t>
            </a:r>
            <a:endParaRPr lang="en-US" sz="1700" b="1" dirty="0">
              <a:solidFill>
                <a:schemeClr val="tx1"/>
              </a:solidFill>
            </a:endParaRPr>
          </a:p>
          <a:p>
            <a:r>
              <a:rPr lang="en-US" sz="1700" dirty="0"/>
              <a:t>Grace to you and peace be multiplied.</a:t>
            </a:r>
            <a:r>
              <a:rPr lang="zh-Hant" altLang="en-US" sz="1700" dirty="0"/>
              <a:t> </a:t>
            </a:r>
            <a:r>
              <a:rPr lang="ja-JP" altLang="en-US" sz="1700" b="1">
                <a:solidFill>
                  <a:schemeClr val="tx1"/>
                </a:solidFill>
              </a:rPr>
              <a:t>願恩惠平安、多多的加給你們。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6FF729-D2B3-453E-B24A-B991159302D0}"/>
              </a:ext>
            </a:extLst>
          </p:cNvPr>
          <p:cNvSpPr txBox="1">
            <a:spLocks/>
          </p:cNvSpPr>
          <p:nvPr/>
        </p:nvSpPr>
        <p:spPr>
          <a:xfrm>
            <a:off x="604007" y="252919"/>
            <a:ext cx="10058400" cy="12937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1 peter: “to the pilgrims scattered”</a:t>
            </a:r>
          </a:p>
          <a:p>
            <a:r>
              <a:rPr lang="ja-JP" altLang="en-US">
                <a:solidFill>
                  <a:srgbClr val="0070C0"/>
                </a:solidFill>
              </a:rPr>
              <a:t>彼得前書：“寫給分散各處的聖徒”</a:t>
            </a:r>
          </a:p>
        </p:txBody>
      </p:sp>
    </p:spTree>
    <p:extLst>
      <p:ext uri="{BB962C8B-B14F-4D97-AF65-F5344CB8AC3E}">
        <p14:creationId xmlns:p14="http://schemas.microsoft.com/office/powerpoint/2010/main" val="2520013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456</TotalTime>
  <Words>584</Words>
  <Application>Microsoft Macintosh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標楷體</vt:lpstr>
      <vt:lpstr>HG明朝B</vt:lpstr>
      <vt:lpstr>KaiTi</vt:lpstr>
      <vt:lpstr>Lantinghei SC Demibold</vt:lpstr>
      <vt:lpstr>Lantinghei SC Heavy</vt:lpstr>
      <vt:lpstr>微軟正黑體</vt:lpstr>
      <vt:lpstr>MingLiU</vt:lpstr>
      <vt:lpstr>Helvetica</vt:lpstr>
      <vt:lpstr>Microsoft Yi Baiti</vt:lpstr>
      <vt:lpstr>Rockwell</vt:lpstr>
      <vt:lpstr>Rockwell Condensed</vt:lpstr>
      <vt:lpstr>Wingdings</vt:lpstr>
      <vt:lpstr>Wood Type</vt:lpstr>
      <vt:lpstr>Introduction to      1 Peter</vt:lpstr>
      <vt:lpstr> Introduction to 1 peter 彼得前書介紹  </vt:lpstr>
      <vt:lpstr> 1 peter – the author  彼得前書的作者 </vt:lpstr>
      <vt:lpstr> 1 peter – historical context 彼得前書的歷史背景 </vt:lpstr>
      <vt:lpstr>PowerPoint Presentation</vt:lpstr>
      <vt:lpstr>The Roman Empire 羅馬帝國 </vt:lpstr>
      <vt:lpstr>Locations mentioned in 1peter 1:1   彼得前書1:1 提到的地點</vt:lpstr>
      <vt:lpstr>1 peter – historical context 彼得前書的歷史背景</vt:lpstr>
      <vt:lpstr>PowerPoint Presentation</vt:lpstr>
      <vt:lpstr>1 peter: themes in the letter 彼得前書：書信裡的主題</vt:lpstr>
      <vt:lpstr>Introduction to 1 peter 彼得前書引言  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    1 Peter</dc:title>
  <dc:creator>Geeslin, Maurice</dc:creator>
  <cp:lastModifiedBy>Marcia Tao</cp:lastModifiedBy>
  <cp:revision>96</cp:revision>
  <cp:lastPrinted>2019-07-16T02:19:49Z</cp:lastPrinted>
  <dcterms:created xsi:type="dcterms:W3CDTF">2019-07-11T16:24:01Z</dcterms:created>
  <dcterms:modified xsi:type="dcterms:W3CDTF">2019-07-16T02:19:54Z</dcterms:modified>
</cp:coreProperties>
</file>